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9"/>
  </p:notesMasterIdLst>
  <p:sldIdLst>
    <p:sldId id="257" r:id="rId2"/>
    <p:sldId id="281" r:id="rId3"/>
    <p:sldId id="270" r:id="rId4"/>
    <p:sldId id="280" r:id="rId5"/>
    <p:sldId id="271" r:id="rId6"/>
    <p:sldId id="277"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6A49C-1803-4A28-8D90-751DD6DAEE6E}" type="datetimeFigureOut">
              <a:rPr lang="en-US" smtClean="0"/>
              <a:t>9/11/2019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B73CA-6BB4-4522-8FCA-39CDE4F2ADDA}" type="slidenum">
              <a:rPr lang="en-US" smtClean="0"/>
              <a:t>‹#›</a:t>
            </a:fld>
            <a:endParaRPr lang="en-US"/>
          </a:p>
        </p:txBody>
      </p:sp>
    </p:spTree>
    <p:extLst>
      <p:ext uri="{BB962C8B-B14F-4D97-AF65-F5344CB8AC3E}">
        <p14:creationId xmlns:p14="http://schemas.microsoft.com/office/powerpoint/2010/main" val="1125900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EE major too</a:t>
            </a:r>
          </a:p>
          <a:p>
            <a:endParaRPr lang="en-US" dirty="0"/>
          </a:p>
        </p:txBody>
      </p:sp>
      <p:sp>
        <p:nvSpPr>
          <p:cNvPr id="4" name="Slide Number Placeholder 3"/>
          <p:cNvSpPr>
            <a:spLocks noGrp="1"/>
          </p:cNvSpPr>
          <p:nvPr>
            <p:ph type="sldNum" sz="quarter" idx="10"/>
          </p:nvPr>
        </p:nvSpPr>
        <p:spPr/>
        <p:txBody>
          <a:bodyPr/>
          <a:lstStyle/>
          <a:p>
            <a:fld id="{8BCC20E7-9671-45F0-836D-53E56406B6BA}" type="slidenum">
              <a:rPr lang="en-US" smtClean="0"/>
              <a:t>7</a:t>
            </a:fld>
            <a:endParaRPr lang="en-US"/>
          </a:p>
        </p:txBody>
      </p:sp>
    </p:spTree>
    <p:extLst>
      <p:ext uri="{BB962C8B-B14F-4D97-AF65-F5344CB8AC3E}">
        <p14:creationId xmlns:p14="http://schemas.microsoft.com/office/powerpoint/2010/main" val="1155124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703245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18898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523853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71076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998604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C4FF77B-AB05-463F-8388-E3EF4DCD9159}" type="datetimeFigureOut">
              <a:rPr lang="en-US" smtClean="0"/>
              <a:t>9/11/2019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19950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C4FF77B-AB05-463F-8388-E3EF4DCD9159}" type="datetimeFigureOut">
              <a:rPr lang="en-US" smtClean="0"/>
              <a:t>9/11/2019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992651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42494265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530303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50653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4FF77B-AB05-463F-8388-E3EF4DCD915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32352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745636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4FF77B-AB05-463F-8388-E3EF4DCD9159}" type="datetimeFigureOut">
              <a:rPr lang="en-US" smtClean="0"/>
              <a:t>9/11/2019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47235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4FF77B-AB05-463F-8388-E3EF4DCD9159}" type="datetimeFigureOut">
              <a:rPr lang="en-US" smtClean="0"/>
              <a:t>9/11/2019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959628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4FF77B-AB05-463F-8388-E3EF4DCD9159}" type="datetimeFigureOut">
              <a:rPr lang="en-US" smtClean="0"/>
              <a:t>9/11/2019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521976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926058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800750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C4FF77B-AB05-463F-8388-E3EF4DCD9159}" type="datetimeFigureOut">
              <a:rPr lang="en-US" smtClean="0"/>
              <a:t>9/11/2019</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513D033-886B-4A14-BCAE-FB09DD99573A}" type="slidenum">
              <a:rPr lang="en-US" smtClean="0"/>
              <a:t>‹#›</a:t>
            </a:fld>
            <a:endParaRPr lang="en-US"/>
          </a:p>
        </p:txBody>
      </p:sp>
    </p:spTree>
    <p:extLst>
      <p:ext uri="{BB962C8B-B14F-4D97-AF65-F5344CB8AC3E}">
        <p14:creationId xmlns:p14="http://schemas.microsoft.com/office/powerpoint/2010/main" val="3666517533"/>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MQAdHYYfa98" TargetMode="External"/><Relationship Id="rId5" Type="http://schemas.openxmlformats.org/officeDocument/2006/relationships/image" Target="../media/image8.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microsoft.com/office/2007/relationships/hdphoto" Target="../media/hdphoto4.wdp"/><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5.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4.png"/><Relationship Id="rId4" Type="http://schemas.openxmlformats.org/officeDocument/2006/relationships/image" Target="../media/image10.png"/><Relationship Id="rId9" Type="http://schemas.microsoft.com/office/2007/relationships/hdphoto" Target="../media/hdphoto2.wdp"/><Relationship Id="rId14" Type="http://schemas.openxmlformats.org/officeDocument/2006/relationships/image" Target="../media/image16.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video" Target="https://www.youtube.com/embed/4uGLOy3BRN0" TargetMode="External"/><Relationship Id="rId5" Type="http://schemas.openxmlformats.org/officeDocument/2006/relationships/image" Target="../media/image17.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jpe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24.jpe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61675" y="103707"/>
            <a:ext cx="7787054" cy="1111013"/>
          </a:xfrm>
        </p:spPr>
        <p:txBody>
          <a:bodyPr>
            <a:noAutofit/>
          </a:bodyPr>
          <a:lstStyle/>
          <a:p>
            <a:r>
              <a:rPr lang="en-US" sz="7200" b="1" cap="none" dirty="0">
                <a:ln w="9525">
                  <a:solidFill>
                    <a:schemeClr val="bg1"/>
                  </a:solidFill>
                  <a:prstDash val="solid"/>
                </a:ln>
                <a:effectLst>
                  <a:outerShdw blurRad="12700" dist="38100" dir="2700000" algn="tl" rotWithShape="0">
                    <a:schemeClr val="bg1">
                      <a:lumMod val="50000"/>
                    </a:schemeClr>
                  </a:outerShdw>
                </a:effectLst>
              </a:rPr>
              <a:t>UNH SEDS</a:t>
            </a:r>
          </a:p>
        </p:txBody>
      </p:sp>
      <p:sp>
        <p:nvSpPr>
          <p:cNvPr id="3" name="Subtitle 2"/>
          <p:cNvSpPr>
            <a:spLocks noGrp="1"/>
          </p:cNvSpPr>
          <p:nvPr>
            <p:ph type="subTitle" idx="1"/>
          </p:nvPr>
        </p:nvSpPr>
        <p:spPr>
          <a:xfrm>
            <a:off x="1283202" y="4531735"/>
            <a:ext cx="9144000" cy="1064231"/>
          </a:xfrm>
        </p:spPr>
        <p:txBody>
          <a:bodyPr>
            <a:normAutofit/>
          </a:bodyPr>
          <a:lstStyle/>
          <a:p>
            <a:r>
              <a:rPr lang="en-US" sz="2400" b="1" cap="none" dirty="0">
                <a:ln w="9525">
                  <a:solidFill>
                    <a:schemeClr val="bg1"/>
                  </a:solidFill>
                  <a:prstDash val="solid"/>
                </a:ln>
                <a:effectLst>
                  <a:outerShdw blurRad="12700" dist="38100" dir="2700000" algn="tl" rotWithShape="0">
                    <a:schemeClr val="bg1">
                      <a:lumMod val="50000"/>
                    </a:schemeClr>
                  </a:outerShdw>
                </a:effectLst>
              </a:rPr>
              <a:t>CEPS Engineering Organization</a:t>
            </a:r>
          </a:p>
          <a:p>
            <a:r>
              <a:rPr lang="en-US" sz="2400" b="1" cap="none" dirty="0">
                <a:ln w="9525">
                  <a:solidFill>
                    <a:schemeClr val="bg1"/>
                  </a:solidFill>
                  <a:prstDash val="solid"/>
                </a:ln>
                <a:effectLst>
                  <a:outerShdw blurRad="12700" dist="38100" dir="2700000" algn="tl" rotWithShape="0">
                    <a:schemeClr val="bg1">
                      <a:lumMod val="50000"/>
                    </a:schemeClr>
                  </a:outerShdw>
                </a:effectLst>
              </a:rPr>
              <a:t>High Power Rocketry</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2527" y="1472476"/>
            <a:ext cx="2764520" cy="28540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5" name="Group 4"/>
          <p:cNvGrpSpPr/>
          <p:nvPr/>
        </p:nvGrpSpPr>
        <p:grpSpPr>
          <a:xfrm>
            <a:off x="-1" y="5853722"/>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2067094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UNH SEDS // 2019-2020 Introduction">
            <a:hlinkClick r:id="" action="ppaction://media"/>
            <a:extLst>
              <a:ext uri="{FF2B5EF4-FFF2-40B4-BE49-F238E27FC236}">
                <a16:creationId xmlns:a16="http://schemas.microsoft.com/office/drawing/2014/main" id="{6C9B7572-4368-4995-B53E-15BAA12B8061}"/>
              </a:ext>
            </a:extLst>
          </p:cNvPr>
          <p:cNvPicPr>
            <a:picLocks noRot="1" noChangeAspect="1"/>
          </p:cNvPicPr>
          <p:nvPr>
            <a:videoFile r:link="rId1"/>
          </p:nvPr>
        </p:nvPicPr>
        <p:blipFill>
          <a:blip r:embed="rId3"/>
          <a:stretch>
            <a:fillRect/>
          </a:stretch>
        </p:blipFill>
        <p:spPr>
          <a:xfrm>
            <a:off x="892692" y="0"/>
            <a:ext cx="10406614" cy="5853720"/>
          </a:xfrm>
          <a:prstGeom prst="rect">
            <a:avLst/>
          </a:prstGeom>
        </p:spPr>
      </p:pic>
      <p:grpSp>
        <p:nvGrpSpPr>
          <p:cNvPr id="5" name="Group 4">
            <a:extLst>
              <a:ext uri="{FF2B5EF4-FFF2-40B4-BE49-F238E27FC236}">
                <a16:creationId xmlns:a16="http://schemas.microsoft.com/office/drawing/2014/main" id="{D68317FE-C333-46E1-BF79-6E3564B180BA}"/>
              </a:ext>
            </a:extLst>
          </p:cNvPr>
          <p:cNvGrpSpPr/>
          <p:nvPr/>
        </p:nvGrpSpPr>
        <p:grpSpPr>
          <a:xfrm>
            <a:off x="-1" y="5853722"/>
            <a:ext cx="12192001" cy="1004277"/>
            <a:chOff x="0" y="2667000"/>
            <a:chExt cx="12192001" cy="1524000"/>
          </a:xfrm>
        </p:grpSpPr>
        <p:pic>
          <p:nvPicPr>
            <p:cNvPr id="6" name="Picture 2" descr="Image result for starry night background">
              <a:extLst>
                <a:ext uri="{FF2B5EF4-FFF2-40B4-BE49-F238E27FC236}">
                  <a16:creationId xmlns:a16="http://schemas.microsoft.com/office/drawing/2014/main" id="{9AD2D256-2D68-49BC-A3D3-63C578F61C8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A32E8AF-52E0-46D2-99EC-A96858A5BA69}"/>
                </a:ext>
              </a:extLst>
            </p:cNvPr>
            <p:cNvPicPr>
              <a:picLocks noChangeAspect="1"/>
            </p:cNvPicPr>
            <p:nvPr/>
          </p:nvPicPr>
          <p:blipFill>
            <a:blip r:embed="rId5"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a:extLst>
                <a:ext uri="{FF2B5EF4-FFF2-40B4-BE49-F238E27FC236}">
                  <a16:creationId xmlns:a16="http://schemas.microsoft.com/office/drawing/2014/main" id="{7B49D9AB-22B0-4E86-9E84-91F8A27A2BE3}"/>
                </a:ext>
              </a:extLst>
            </p:cNvPr>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3444575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1543" y="0"/>
            <a:ext cx="10131425" cy="1456267"/>
          </a:xfrm>
        </p:spPr>
        <p:txBody>
          <a:bodyPr/>
          <a:lstStyle/>
          <a:p>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Project Overview </a:t>
            </a:r>
          </a:p>
        </p:txBody>
      </p:sp>
      <p:sp>
        <p:nvSpPr>
          <p:cNvPr id="3" name="Content Placeholder 2"/>
          <p:cNvSpPr>
            <a:spLocks noGrp="1"/>
          </p:cNvSpPr>
          <p:nvPr>
            <p:ph idx="1"/>
          </p:nvPr>
        </p:nvSpPr>
        <p:spPr>
          <a:xfrm>
            <a:off x="921543" y="1151794"/>
            <a:ext cx="8613226" cy="3550354"/>
          </a:xfrm>
        </p:spPr>
        <p:txBody>
          <a:bodyPr>
            <a:normAutofit/>
          </a:bodyPr>
          <a:lstStyle/>
          <a:p>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Design and test a hybrid rocket for Spaceport America Cup</a:t>
            </a:r>
          </a:p>
          <a:p>
            <a:pPr lvl="1"/>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Propulsion</a:t>
            </a:r>
          </a:p>
          <a:p>
            <a:pPr lvl="1"/>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Frame</a:t>
            </a:r>
          </a:p>
          <a:p>
            <a:pPr lvl="1"/>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Avionics/Payload/Recovery</a:t>
            </a:r>
          </a:p>
          <a:p>
            <a:pPr lvl="1"/>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Operations</a:t>
            </a:r>
          </a:p>
          <a:p>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Research thrust vector control on COTS engines</a:t>
            </a:r>
          </a:p>
          <a:p>
            <a:pPr lvl="1"/>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Feedback and Control</a:t>
            </a:r>
          </a:p>
          <a:p>
            <a:pPr marL="36900" indent="0">
              <a:buNone/>
            </a:pPr>
            <a:endParaRPr lang="en-US" dirty="0"/>
          </a:p>
        </p:txBody>
      </p:sp>
      <p:grpSp>
        <p:nvGrpSpPr>
          <p:cNvPr id="10" name="Group 9"/>
          <p:cNvGrpSpPr/>
          <p:nvPr/>
        </p:nvGrpSpPr>
        <p:grpSpPr>
          <a:xfrm>
            <a:off x="-1" y="5853722"/>
            <a:ext cx="12192001" cy="1004277"/>
            <a:chOff x="0" y="2667000"/>
            <a:chExt cx="12192001" cy="1524000"/>
          </a:xfrm>
        </p:grpSpPr>
        <p:pic>
          <p:nvPicPr>
            <p:cNvPr id="11"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3"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14" name="Picture 13" descr="C:\Users\User\Desktop\UNHSEDS\Business\Organization\OutsideBoard\Companies\NasaLogo.jpg"/>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76631" y="4440200"/>
            <a:ext cx="1809750" cy="1130997"/>
          </a:xfrm>
          <a:prstGeom prst="rect">
            <a:avLst/>
          </a:prstGeom>
          <a:noFill/>
          <a:ln>
            <a:noFill/>
          </a:ln>
        </p:spPr>
      </p:pic>
      <p:pic>
        <p:nvPicPr>
          <p:cNvPr id="15" name="Picture 14" descr="C:\Users\User\Desktop\UNHSEDS\Business\Organization\OutsideBoard\Companies\OrbitalATKLogo.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22877" y="4572330"/>
            <a:ext cx="2358465" cy="866736"/>
          </a:xfrm>
          <a:prstGeom prst="rect">
            <a:avLst/>
          </a:prstGeom>
          <a:noFill/>
          <a:ln>
            <a:noFill/>
          </a:ln>
        </p:spPr>
      </p:pic>
      <p:pic>
        <p:nvPicPr>
          <p:cNvPr id="17" name="Picture 16" descr="C:\Users\User\Desktop\UNHSEDS\Business\Organization\OutsideBoard\Companies\BlueOriginLogo.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43208" y="4220379"/>
            <a:ext cx="2091561" cy="1108393"/>
          </a:xfrm>
          <a:prstGeom prst="rect">
            <a:avLst/>
          </a:prstGeom>
          <a:noFill/>
          <a:ln>
            <a:noFill/>
          </a:ln>
        </p:spPr>
      </p:pic>
      <p:pic>
        <p:nvPicPr>
          <p:cNvPr id="18" name="Picture 17" descr="C:\Users\User\Desktop\UNHSEDS\Business\Organization\OutsideBoard\Companies\RocketLabLogo.png"/>
          <p:cNvPicPr/>
          <p:nvPr/>
        </p:nvPicPr>
        <p:blipFill>
          <a:blip r:embed="rId8" cstate="print">
            <a:extLst>
              <a:ext uri="{BEBA8EAE-BF5A-486C-A8C5-ECC9F3942E4B}">
                <a14:imgProps xmlns:a14="http://schemas.microsoft.com/office/drawing/2010/main">
                  <a14:imgLayer r:embed="rId9">
                    <a14:imgEffect>
                      <a14:backgroundRemoval t="9873" b="89809" l="9083" r="90667">
                        <a14:foregroundMark x1="42250" y1="49204" x2="42250" y2="49204"/>
                        <a14:foregroundMark x1="40583" y1="46975" x2="40583" y2="46975"/>
                        <a14:foregroundMark x1="46500" y1="57166" x2="46500" y2="57166"/>
                        <a14:foregroundMark x1="47000" y1="50000" x2="47000" y2="50000"/>
                        <a14:foregroundMark x1="47167" y1="45064" x2="47167" y2="45064"/>
                        <a14:foregroundMark x1="48750" y1="49682" x2="48750" y2="49682"/>
                        <a14:foregroundMark x1="53083" y1="51274" x2="53083" y2="51274"/>
                        <a14:foregroundMark x1="61083" y1="50000" x2="61083" y2="50000"/>
                        <a14:foregroundMark x1="53833" y1="50318" x2="53833" y2="50318"/>
                        <a14:foregroundMark x1="54083" y1="50000" x2="54083" y2="50000"/>
                        <a14:foregroundMark x1="64750" y1="49682" x2="64750" y2="49682"/>
                        <a14:foregroundMark x1="70750" y1="49204" x2="70750" y2="49204"/>
                        <a14:foregroundMark x1="75250" y1="51592" x2="75250" y2="51592"/>
                        <a14:foregroundMark x1="73500" y1="50318" x2="73500" y2="50318"/>
                        <a14:foregroundMark x1="82000" y1="50955" x2="82000" y2="50955"/>
                        <a14:foregroundMark x1="87000" y1="50478" x2="87000" y2="50478"/>
                        <a14:foregroundMark x1="88083" y1="46975" x2="88083" y2="46975"/>
                        <a14:foregroundMark x1="90667" y1="48089" x2="90667" y2="48089"/>
                        <a14:foregroundMark x1="88417" y1="52070" x2="88417" y2="52070"/>
                        <a14:foregroundMark x1="57667" y1="51274" x2="57667" y2="51274"/>
                        <a14:foregroundMark x1="46750" y1="41720" x2="46750" y2="41720"/>
                        <a14:foregroundMark x1="46167" y1="38854" x2="46167" y2="38854"/>
                        <a14:foregroundMark x1="44417" y1="38057" x2="44417" y2="38057"/>
                        <a14:foregroundMark x1="41583" y1="51274" x2="41583" y2="51274"/>
                        <a14:foregroundMark x1="9083" y1="49363" x2="9083" y2="49363"/>
                      </a14:backgroundRemoval>
                    </a14:imgEffect>
                  </a14:imgLayer>
                </a14:imgProps>
              </a:ext>
              <a:ext uri="{28A0092B-C50C-407E-A947-70E740481C1C}">
                <a14:useLocalDpi xmlns:a14="http://schemas.microsoft.com/office/drawing/2010/main" val="0"/>
              </a:ext>
            </a:extLst>
          </a:blip>
          <a:srcRect/>
          <a:stretch>
            <a:fillRect/>
          </a:stretch>
        </p:blipFill>
        <p:spPr bwMode="auto">
          <a:xfrm>
            <a:off x="9771265" y="4374660"/>
            <a:ext cx="2116485" cy="1107654"/>
          </a:xfrm>
          <a:prstGeom prst="rect">
            <a:avLst/>
          </a:prstGeom>
          <a:noFill/>
          <a:ln>
            <a:noFill/>
          </a:ln>
        </p:spPr>
      </p:pic>
      <p:pic>
        <p:nvPicPr>
          <p:cNvPr id="19" name="Picture 18" descr="C:\Users\User\Desktop\UNHSEDS\Business\Organization\OutsideBoard\Companies\Virgin_Orbin_company_logo_2017.png"/>
          <p:cNvPicPr/>
          <p:nvPr/>
        </p:nvPicPr>
        <p:blipFill>
          <a:blip r:embed="rId10">
            <a:extLst>
              <a:ext uri="{BEBA8EAE-BF5A-486C-A8C5-ECC9F3942E4B}">
                <a14:imgProps xmlns:a14="http://schemas.microsoft.com/office/drawing/2010/main">
                  <a14:imgLayer r:embed="rId11">
                    <a14:imgEffect>
                      <a14:backgroundRemoval t="10000" b="90000" l="10000" r="90000">
                        <a14:foregroundMark x1="68308" y1="82353" x2="68308" y2="82353"/>
                        <a14:foregroundMark x1="59077" y1="84967" x2="59077" y2="84967"/>
                        <a14:foregroundMark x1="52923" y1="86275" x2="52923" y2="86275"/>
                        <a14:foregroundMark x1="42154" y1="83987" x2="42154" y2="83987"/>
                        <a14:foregroundMark x1="32000" y1="83987" x2="32000" y2="83987"/>
                        <a14:foregroundMark x1="51692" y1="68301" x2="51692" y2="68301"/>
                        <a14:foregroundMark x1="82769" y1="40523" x2="82769" y2="40523"/>
                        <a14:foregroundMark x1="27692" y1="68627" x2="27692" y2="68627"/>
                      </a14:backgroundRemoval>
                    </a14:imgEffect>
                  </a14:imgLayer>
                </a14:imgProps>
              </a:ext>
              <a:ext uri="{28A0092B-C50C-407E-A947-70E740481C1C}">
                <a14:useLocalDpi xmlns:a14="http://schemas.microsoft.com/office/drawing/2010/main" val="0"/>
              </a:ext>
            </a:extLst>
          </a:blip>
          <a:srcRect/>
          <a:stretch>
            <a:fillRect/>
          </a:stretch>
        </p:blipFill>
        <p:spPr bwMode="auto">
          <a:xfrm>
            <a:off x="10000567" y="2551348"/>
            <a:ext cx="1657879" cy="1560837"/>
          </a:xfrm>
          <a:prstGeom prst="rect">
            <a:avLst/>
          </a:prstGeom>
          <a:noFill/>
          <a:ln>
            <a:noFill/>
          </a:ln>
        </p:spPr>
      </p:pic>
      <p:pic>
        <p:nvPicPr>
          <p:cNvPr id="20" name="Picture 19" descr="C:\Users\User\Desktop\UNHSEDS\Business\Organization\OutsideBoard\Companies\SpaceXLogo.jpg"/>
          <p:cNvPicPr/>
          <p:nvPr/>
        </p:nvPicPr>
        <p:blipFill>
          <a:blip r:embed="rId12" cstate="print">
            <a:extLst>
              <a:ext uri="{BEBA8EAE-BF5A-486C-A8C5-ECC9F3942E4B}">
                <a14:imgProps xmlns:a14="http://schemas.microsoft.com/office/drawing/2010/main">
                  <a14:imgLayer r:embed="rId13">
                    <a14:imgEffect>
                      <a14:backgroundRemoval t="9647" b="89647" l="10000" r="93438">
                        <a14:foregroundMark x1="27969" y1="49412" x2="27969" y2="49412"/>
                        <a14:foregroundMark x1="44844" y1="51529" x2="44844" y2="51529"/>
                        <a14:foregroundMark x1="49844" y1="49647" x2="49844" y2="49647"/>
                        <a14:foregroundMark x1="62187" y1="52235" x2="62187" y2="52235"/>
                        <a14:foregroundMark x1="64844" y1="44941" x2="64844" y2="44941"/>
                        <a14:foregroundMark x1="76406" y1="46588" x2="76406" y2="46588"/>
                        <a14:foregroundMark x1="78281" y1="49176" x2="78281" y2="49176"/>
                        <a14:foregroundMark x1="81406" y1="51765" x2="81406" y2="51765"/>
                        <a14:foregroundMark x1="89375" y1="41412" x2="89375" y2="41412"/>
                        <a14:foregroundMark x1="91094" y1="40941" x2="91094" y2="40941"/>
                        <a14:foregroundMark x1="22344" y1="50118" x2="22344" y2="50118"/>
                        <a14:foregroundMark x1="93438" y1="40235" x2="93438" y2="40235"/>
                      </a14:backgroundRemoval>
                    </a14:imgEffect>
                  </a14:imgLayer>
                </a14:imgProps>
              </a:ext>
              <a:ext uri="{28A0092B-C50C-407E-A947-70E740481C1C}">
                <a14:useLocalDpi xmlns:a14="http://schemas.microsoft.com/office/drawing/2010/main" val="0"/>
              </a:ext>
            </a:extLst>
          </a:blip>
          <a:srcRect/>
          <a:stretch>
            <a:fillRect/>
          </a:stretch>
        </p:blipFill>
        <p:spPr bwMode="auto">
          <a:xfrm>
            <a:off x="9780676" y="891109"/>
            <a:ext cx="2097659" cy="1392791"/>
          </a:xfrm>
          <a:prstGeom prst="rect">
            <a:avLst/>
          </a:prstGeom>
          <a:noFill/>
          <a:ln>
            <a:noFill/>
          </a:ln>
        </p:spPr>
      </p:pic>
      <p:pic>
        <p:nvPicPr>
          <p:cNvPr id="22" name="Picture 21" descr="C:\Users\User\Desktop\UNHSEDS\Business\Organization\OutsideBoard\Companies\LockheedMartinSpace.jpg"/>
          <p:cNvPicPr/>
          <p:nvPr/>
        </p:nvPicPr>
        <p:blipFill>
          <a:blip r:embed="rId14">
            <a:extLst>
              <a:ext uri="{28A0092B-C50C-407E-A947-70E740481C1C}">
                <a14:useLocalDpi xmlns:a14="http://schemas.microsoft.com/office/drawing/2010/main" val="0"/>
              </a:ext>
            </a:extLst>
          </a:blip>
          <a:srcRect/>
          <a:stretch>
            <a:fillRect/>
          </a:stretch>
        </p:blipFill>
        <p:spPr bwMode="auto">
          <a:xfrm>
            <a:off x="5056296" y="4630052"/>
            <a:ext cx="2091433" cy="941145"/>
          </a:xfrm>
          <a:prstGeom prst="rect">
            <a:avLst/>
          </a:prstGeom>
          <a:noFill/>
          <a:ln>
            <a:noFill/>
          </a:ln>
        </p:spPr>
      </p:pic>
    </p:spTree>
    <p:extLst>
      <p:ext uri="{BB962C8B-B14F-4D97-AF65-F5344CB8AC3E}">
        <p14:creationId xmlns:p14="http://schemas.microsoft.com/office/powerpoint/2010/main" val="2783585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 y="5853722"/>
            <a:ext cx="12192001" cy="1004277"/>
            <a:chOff x="0" y="2667000"/>
            <a:chExt cx="12192001" cy="1524000"/>
          </a:xfrm>
        </p:grpSpPr>
        <p:pic>
          <p:nvPicPr>
            <p:cNvPr id="5"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7"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8" name="Online Media 7" title="GoPro Hero6: The First Spaceport America Cup in 4K">
            <a:hlinkClick r:id="" action="ppaction://media"/>
            <a:extLst>
              <a:ext uri="{FF2B5EF4-FFF2-40B4-BE49-F238E27FC236}">
                <a16:creationId xmlns:a16="http://schemas.microsoft.com/office/drawing/2014/main" id="{5CA9A42C-BC1A-4D8E-A7D4-8A69F7BFDA4C}"/>
              </a:ext>
            </a:extLst>
          </p:cNvPr>
          <p:cNvPicPr>
            <a:picLocks noRot="1" noChangeAspect="1"/>
          </p:cNvPicPr>
          <p:nvPr>
            <a:videoFile r:link="rId1"/>
          </p:nvPr>
        </p:nvPicPr>
        <p:blipFill>
          <a:blip r:embed="rId5"/>
          <a:stretch>
            <a:fillRect/>
          </a:stretch>
        </p:blipFill>
        <p:spPr>
          <a:xfrm>
            <a:off x="902561" y="-47390"/>
            <a:ext cx="10386875" cy="5842617"/>
          </a:xfrm>
          <a:prstGeom prst="rect">
            <a:avLst/>
          </a:prstGeom>
        </p:spPr>
      </p:pic>
    </p:spTree>
    <p:extLst>
      <p:ext uri="{BB962C8B-B14F-4D97-AF65-F5344CB8AC3E}">
        <p14:creationId xmlns:p14="http://schemas.microsoft.com/office/powerpoint/2010/main" val="1422701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0689" y="141085"/>
            <a:ext cx="10353675" cy="969963"/>
          </a:xfrm>
        </p:spPr>
        <p:txBody>
          <a:bodyPr/>
          <a:lstStyle/>
          <a:p>
            <a:r>
              <a:rPr lang="en-US" b="1" cap="none" dirty="0">
                <a:ln w="9525">
                  <a:solidFill>
                    <a:schemeClr val="bg1"/>
                  </a:solidFill>
                  <a:prstDash val="solid"/>
                </a:ln>
                <a:effectLst>
                  <a:outerShdw blurRad="12700" dist="38100" dir="2700000" algn="tl" rotWithShape="0">
                    <a:schemeClr val="bg1">
                      <a:lumMod val="50000"/>
                    </a:schemeClr>
                  </a:outerShdw>
                </a:effectLst>
              </a:rPr>
              <a:t>What is a Hybrid Engine Rocket?</a:t>
            </a:r>
          </a:p>
        </p:txBody>
      </p:sp>
      <p:sp>
        <p:nvSpPr>
          <p:cNvPr id="4" name="Content Placeholder 3"/>
          <p:cNvSpPr>
            <a:spLocks noGrp="1"/>
          </p:cNvSpPr>
          <p:nvPr>
            <p:ph sz="half" idx="4294967295"/>
          </p:nvPr>
        </p:nvSpPr>
        <p:spPr>
          <a:xfrm>
            <a:off x="342059" y="1215657"/>
            <a:ext cx="6546850" cy="1381125"/>
          </a:xfrm>
        </p:spPr>
        <p:txBody>
          <a:bodyPr>
            <a:normAutofit lnSpcReduction="10000"/>
          </a:bodyPr>
          <a:lstStyle/>
          <a:p>
            <a:pPr marL="457200" lvl="0" defTabSz="914400">
              <a:lnSpc>
                <a:spcPct val="115000"/>
              </a:lnSpc>
              <a:spcBef>
                <a:spcPts val="0"/>
              </a:spcBef>
              <a:buClr>
                <a:srgbClr val="FFFFFF"/>
              </a:buClr>
              <a:buSzPts val="1800"/>
              <a:buFont typeface="Average"/>
              <a:buChar cha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Rocket is propelled via solid and liquid components</a:t>
            </a:r>
          </a:p>
          <a:p>
            <a:pPr marL="457200" lvl="0" defTabSz="914400">
              <a:lnSpc>
                <a:spcPct val="115000"/>
              </a:lnSpc>
              <a:spcBef>
                <a:spcPts val="0"/>
              </a:spcBef>
              <a:buClr>
                <a:srgbClr val="FFFFFF"/>
              </a:buClr>
              <a:buSzPts val="1800"/>
              <a:buFont typeface="Average"/>
              <a:buChar cha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HTPB Rubber and Nitrous Oxide</a:t>
            </a:r>
          </a:p>
          <a:p>
            <a:pPr marL="171450" lvl="0" indent="0" defTabSz="914400">
              <a:lnSpc>
                <a:spcPct val="115000"/>
              </a:lnSpc>
              <a:buClr>
                <a:srgbClr val="FFFFFF"/>
              </a:buClr>
              <a:buSzPts val="1800"/>
              <a:buNone/>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 	Hydroxyl-terminated polybutadiene</a:t>
            </a:r>
          </a:p>
          <a:p>
            <a:endParaRPr lang="en-US" dirty="0"/>
          </a:p>
        </p:txBody>
      </p:sp>
      <p:pic>
        <p:nvPicPr>
          <p:cNvPr id="8" name="Google Shape;84;p15"/>
          <p:cNvPicPr preferRelativeResize="0"/>
          <p:nvPr/>
        </p:nvPicPr>
        <p:blipFill>
          <a:blip r:embed="rId2">
            <a:alphaModFix/>
          </a:blip>
          <a:stretch>
            <a:fillRect/>
          </a:stretch>
        </p:blipFill>
        <p:spPr>
          <a:xfrm>
            <a:off x="8321372" y="1270378"/>
            <a:ext cx="1645870" cy="4150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Google Shape;75;p15"/>
          <p:cNvSpPr txBox="1"/>
          <p:nvPr/>
        </p:nvSpPr>
        <p:spPr>
          <a:xfrm>
            <a:off x="7236598" y="1437043"/>
            <a:ext cx="1158425" cy="2782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rPr>
              <a:t>Nose Cone</a:t>
            </a:r>
            <a:endParaRPr kumimoji="0" sz="1200" b="1" i="0" u="none" strike="noStrike" kern="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endParaRPr>
          </a:p>
        </p:txBody>
      </p:sp>
      <p:sp>
        <p:nvSpPr>
          <p:cNvPr id="10" name="Google Shape;77;p15"/>
          <p:cNvSpPr txBox="1"/>
          <p:nvPr/>
        </p:nvSpPr>
        <p:spPr>
          <a:xfrm>
            <a:off x="7435472" y="3033235"/>
            <a:ext cx="885900" cy="19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4572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rPr>
              <a:t>Oxidizer</a:t>
            </a:r>
            <a:endParaRPr kumimoji="0"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endParaRPr>
          </a:p>
        </p:txBody>
      </p:sp>
      <p:sp>
        <p:nvSpPr>
          <p:cNvPr id="11" name="Rectangle 10"/>
          <p:cNvSpPr/>
          <p:nvPr/>
        </p:nvSpPr>
        <p:spPr>
          <a:xfrm>
            <a:off x="7127665" y="3403401"/>
            <a:ext cx="1151277"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rPr>
              <a:t>Injector Plate</a:t>
            </a:r>
          </a:p>
        </p:txBody>
      </p:sp>
      <p:sp>
        <p:nvSpPr>
          <p:cNvPr id="12" name="Google Shape;80;p15"/>
          <p:cNvSpPr txBox="1"/>
          <p:nvPr/>
        </p:nvSpPr>
        <p:spPr>
          <a:xfrm>
            <a:off x="7200967" y="4654403"/>
            <a:ext cx="1120405" cy="4477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4572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rPr>
              <a:t>Stabilization Fins</a:t>
            </a:r>
            <a:endParaRPr kumimoji="0"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endParaRPr>
          </a:p>
        </p:txBody>
      </p:sp>
      <p:sp>
        <p:nvSpPr>
          <p:cNvPr id="13" name="Rectangle 12"/>
          <p:cNvSpPr/>
          <p:nvPr/>
        </p:nvSpPr>
        <p:spPr>
          <a:xfrm>
            <a:off x="10259279" y="3290974"/>
            <a:ext cx="1374094"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cs typeface="Arial"/>
                <a:sym typeface="Arial"/>
              </a:rPr>
              <a:t>Centering Rings</a:t>
            </a:r>
          </a:p>
        </p:txBody>
      </p:sp>
      <p:sp>
        <p:nvSpPr>
          <p:cNvPr id="14" name="Google Shape;78;p15"/>
          <p:cNvSpPr txBox="1"/>
          <p:nvPr/>
        </p:nvSpPr>
        <p:spPr>
          <a:xfrm>
            <a:off x="10263026" y="4054208"/>
            <a:ext cx="1277163" cy="1512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4572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rPr>
              <a:t>Combustion Chamber</a:t>
            </a:r>
            <a:endParaRPr kumimoji="0"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endParaRPr>
          </a:p>
        </p:txBody>
      </p:sp>
      <p:sp>
        <p:nvSpPr>
          <p:cNvPr id="15" name="Rectangle 14"/>
          <p:cNvSpPr/>
          <p:nvPr/>
        </p:nvSpPr>
        <p:spPr>
          <a:xfrm>
            <a:off x="10696639" y="5264251"/>
            <a:ext cx="671979"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cs typeface="Times New Roman" panose="02020603050405020304" pitchFamily="18" charset="0"/>
              </a:rPr>
              <a:t>Nozzle</a:t>
            </a:r>
          </a:p>
        </p:txBody>
      </p:sp>
      <p:sp>
        <p:nvSpPr>
          <p:cNvPr id="16" name="Rectangle 15"/>
          <p:cNvSpPr/>
          <p:nvPr/>
        </p:nvSpPr>
        <p:spPr>
          <a:xfrm>
            <a:off x="10263026" y="2196633"/>
            <a:ext cx="926857"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cs typeface="Arial"/>
                <a:sym typeface="Arial"/>
              </a:rPr>
              <a:t>Parachute</a:t>
            </a:r>
          </a:p>
        </p:txBody>
      </p:sp>
      <p:cxnSp>
        <p:nvCxnSpPr>
          <p:cNvPr id="17" name="Google Shape;85;p15"/>
          <p:cNvCxnSpPr/>
          <p:nvPr/>
        </p:nvCxnSpPr>
        <p:spPr>
          <a:xfrm flipV="1">
            <a:off x="8395023" y="1618240"/>
            <a:ext cx="489783" cy="11171"/>
          </a:xfrm>
          <a:prstGeom prst="straightConnector1">
            <a:avLst/>
          </a:prstGeom>
          <a:noFill/>
          <a:ln w="28575" cap="flat" cmpd="sng">
            <a:solidFill>
              <a:srgbClr val="FF0000"/>
            </a:solidFill>
            <a:prstDash val="solid"/>
            <a:round/>
            <a:headEnd type="none" w="med" len="med"/>
            <a:tailEnd type="triangle" w="med" len="med"/>
          </a:ln>
        </p:spPr>
      </p:cxnSp>
      <p:cxnSp>
        <p:nvCxnSpPr>
          <p:cNvPr id="19" name="Google Shape;85;p15"/>
          <p:cNvCxnSpPr/>
          <p:nvPr/>
        </p:nvCxnSpPr>
        <p:spPr>
          <a:xfrm>
            <a:off x="8342343" y="3222910"/>
            <a:ext cx="668376" cy="1"/>
          </a:xfrm>
          <a:prstGeom prst="straightConnector1">
            <a:avLst/>
          </a:prstGeom>
          <a:noFill/>
          <a:ln w="28575" cap="flat" cmpd="sng">
            <a:solidFill>
              <a:srgbClr val="FF0000"/>
            </a:solidFill>
            <a:prstDash val="solid"/>
            <a:round/>
            <a:headEnd type="none" w="med" len="med"/>
            <a:tailEnd type="triangle" w="med" len="med"/>
          </a:ln>
        </p:spPr>
      </p:cxnSp>
      <p:cxnSp>
        <p:nvCxnSpPr>
          <p:cNvPr id="22" name="Google Shape;85;p15"/>
          <p:cNvCxnSpPr/>
          <p:nvPr/>
        </p:nvCxnSpPr>
        <p:spPr>
          <a:xfrm flipV="1">
            <a:off x="8277925" y="3839730"/>
            <a:ext cx="439679" cy="3357"/>
          </a:xfrm>
          <a:prstGeom prst="straightConnector1">
            <a:avLst/>
          </a:prstGeom>
          <a:noFill/>
          <a:ln w="28575" cap="flat" cmpd="sng">
            <a:solidFill>
              <a:srgbClr val="FF0000"/>
            </a:solidFill>
            <a:prstDash val="solid"/>
            <a:round/>
            <a:headEnd type="none" w="med" len="med"/>
            <a:tailEnd type="triangle" w="med" len="med"/>
          </a:ln>
        </p:spPr>
      </p:cxnSp>
      <p:cxnSp>
        <p:nvCxnSpPr>
          <p:cNvPr id="25" name="Google Shape;85;p15"/>
          <p:cNvCxnSpPr/>
          <p:nvPr/>
        </p:nvCxnSpPr>
        <p:spPr>
          <a:xfrm flipV="1">
            <a:off x="7662882" y="5141401"/>
            <a:ext cx="615043" cy="11171"/>
          </a:xfrm>
          <a:prstGeom prst="straightConnector1">
            <a:avLst/>
          </a:prstGeom>
          <a:noFill/>
          <a:ln w="28575" cap="flat" cmpd="sng">
            <a:solidFill>
              <a:srgbClr val="FF0000"/>
            </a:solidFill>
            <a:prstDash val="solid"/>
            <a:round/>
            <a:headEnd type="none" w="med" len="med"/>
            <a:tailEnd type="triangle" w="med" len="med"/>
          </a:ln>
        </p:spPr>
      </p:cxnSp>
      <p:cxnSp>
        <p:nvCxnSpPr>
          <p:cNvPr id="27" name="Google Shape;85;p15"/>
          <p:cNvCxnSpPr/>
          <p:nvPr/>
        </p:nvCxnSpPr>
        <p:spPr>
          <a:xfrm flipH="1" flipV="1">
            <a:off x="9649875" y="2319471"/>
            <a:ext cx="549969" cy="11171"/>
          </a:xfrm>
          <a:prstGeom prst="straightConnector1">
            <a:avLst/>
          </a:prstGeom>
          <a:noFill/>
          <a:ln w="28575" cap="flat" cmpd="sng">
            <a:solidFill>
              <a:srgbClr val="FF0000"/>
            </a:solidFill>
            <a:prstDash val="solid"/>
            <a:round/>
            <a:headEnd type="none" w="med" len="med"/>
            <a:tailEnd type="triangle" w="med" len="med"/>
          </a:ln>
        </p:spPr>
      </p:cxnSp>
      <p:cxnSp>
        <p:nvCxnSpPr>
          <p:cNvPr id="29" name="Google Shape;85;p15"/>
          <p:cNvCxnSpPr/>
          <p:nvPr/>
        </p:nvCxnSpPr>
        <p:spPr>
          <a:xfrm flipH="1" flipV="1">
            <a:off x="9682446" y="3429474"/>
            <a:ext cx="598474" cy="11171"/>
          </a:xfrm>
          <a:prstGeom prst="straightConnector1">
            <a:avLst/>
          </a:prstGeom>
          <a:noFill/>
          <a:ln w="28575" cap="flat" cmpd="sng">
            <a:solidFill>
              <a:srgbClr val="FF0000"/>
            </a:solidFill>
            <a:prstDash val="solid"/>
            <a:round/>
            <a:headEnd type="none" w="med" len="med"/>
            <a:tailEnd type="triangle" w="med" len="med"/>
          </a:ln>
        </p:spPr>
      </p:cxnSp>
      <p:cxnSp>
        <p:nvCxnSpPr>
          <p:cNvPr id="31" name="Google Shape;85;p15"/>
          <p:cNvCxnSpPr/>
          <p:nvPr/>
        </p:nvCxnSpPr>
        <p:spPr>
          <a:xfrm flipH="1">
            <a:off x="9368768" y="4271885"/>
            <a:ext cx="894259" cy="48149"/>
          </a:xfrm>
          <a:prstGeom prst="straightConnector1">
            <a:avLst/>
          </a:prstGeom>
          <a:noFill/>
          <a:ln w="28575" cap="flat" cmpd="sng">
            <a:solidFill>
              <a:srgbClr val="FF0000"/>
            </a:solidFill>
            <a:prstDash val="solid"/>
            <a:round/>
            <a:headEnd type="none" w="med" len="med"/>
            <a:tailEnd type="triangle" w="med" len="med"/>
          </a:ln>
        </p:spPr>
      </p:cxnSp>
      <p:cxnSp>
        <p:nvCxnSpPr>
          <p:cNvPr id="34" name="Google Shape;85;p15"/>
          <p:cNvCxnSpPr/>
          <p:nvPr/>
        </p:nvCxnSpPr>
        <p:spPr>
          <a:xfrm flipH="1">
            <a:off x="9653948" y="5402751"/>
            <a:ext cx="1024294" cy="1"/>
          </a:xfrm>
          <a:prstGeom prst="straightConnector1">
            <a:avLst/>
          </a:prstGeom>
          <a:noFill/>
          <a:ln w="28575" cap="flat" cmpd="sng">
            <a:solidFill>
              <a:srgbClr val="FF0000"/>
            </a:solidFill>
            <a:prstDash val="solid"/>
            <a:round/>
            <a:headEnd type="none" w="med" len="med"/>
            <a:tailEnd type="triangle" w="med" len="med"/>
          </a:ln>
        </p:spPr>
      </p:cxnSp>
      <p:pic>
        <p:nvPicPr>
          <p:cNvPr id="2050" name="Picture 2" descr="Rocket Breakdow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773" y="2795252"/>
            <a:ext cx="6575223" cy="26258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pSp>
        <p:nvGrpSpPr>
          <p:cNvPr id="30" name="Group 29"/>
          <p:cNvGrpSpPr/>
          <p:nvPr/>
        </p:nvGrpSpPr>
        <p:grpSpPr>
          <a:xfrm>
            <a:off x="-1" y="5853722"/>
            <a:ext cx="12192001" cy="1004277"/>
            <a:chOff x="0" y="2667000"/>
            <a:chExt cx="12192001" cy="1524000"/>
          </a:xfrm>
        </p:grpSpPr>
        <p:pic>
          <p:nvPicPr>
            <p:cNvPr id="32" name="Picture 2" descr="Image result for starry night backgroun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p:cNvPicPr>
              <a:picLocks noChangeAspect="1"/>
            </p:cNvPicPr>
            <p:nvPr/>
          </p:nvPicPr>
          <p:blipFill>
            <a:blip r:embed="rId5"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35"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3368546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471" y="-68669"/>
            <a:ext cx="10131425" cy="1456267"/>
          </a:xfrm>
        </p:spPr>
        <p:txBody>
          <a:bodyPr/>
          <a:lstStyle/>
          <a:p>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Gimbal System </a:t>
            </a:r>
          </a:p>
        </p:txBody>
      </p:sp>
      <p:pic>
        <p:nvPicPr>
          <p:cNvPr id="5" name="Content Placeholder 4"/>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1398478" y="2189284"/>
            <a:ext cx="2094999" cy="3370038"/>
          </a:xfrm>
        </p:spPr>
      </p:pic>
      <p:pic>
        <p:nvPicPr>
          <p:cNvPr id="8" name="Full Motion Study">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rotWithShape="1">
          <a:blip r:embed="rId5"/>
          <a:srcRect l="21273"/>
          <a:stretch/>
        </p:blipFill>
        <p:spPr>
          <a:xfrm>
            <a:off x="4210659" y="2189284"/>
            <a:ext cx="7168541" cy="3370038"/>
          </a:xfrm>
        </p:spPr>
      </p:pic>
      <p:sp>
        <p:nvSpPr>
          <p:cNvPr id="7" name="Rectangle 6"/>
          <p:cNvSpPr/>
          <p:nvPr/>
        </p:nvSpPr>
        <p:spPr>
          <a:xfrm>
            <a:off x="422532" y="1027113"/>
            <a:ext cx="10066691" cy="923330"/>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ea typeface="+mn-ea"/>
                <a:cs typeface="+mn-cs"/>
                <a:sym typeface="Average"/>
              </a:rPr>
              <a:t>Being able to control flight path of the rocket.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ea typeface="+mn-ea"/>
                <a:cs typeface="+mn-cs"/>
                <a:sym typeface="Average"/>
              </a:rPr>
              <a:t>Controlled by two actuators.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ea typeface="+mn-ea"/>
                <a:cs typeface="+mn-cs"/>
                <a:sym typeface="Average"/>
              </a:rPr>
              <a:t>Eventually get rid of rocket body fins to cut down weight of the rocket. </a:t>
            </a:r>
            <a:endParaRPr kumimoji="0" lang="en-US" sz="1800" b="1" i="0" u="none" strike="noStrike" kern="120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Century Gothic" panose="020B0502020202020204"/>
              <a:ea typeface="+mn-ea"/>
              <a:cs typeface="+mn-cs"/>
            </a:endParaRPr>
          </a:p>
        </p:txBody>
      </p:sp>
      <p:grpSp>
        <p:nvGrpSpPr>
          <p:cNvPr id="13" name="Group 12"/>
          <p:cNvGrpSpPr/>
          <p:nvPr/>
        </p:nvGrpSpPr>
        <p:grpSpPr>
          <a:xfrm>
            <a:off x="-1" y="5853722"/>
            <a:ext cx="12192001" cy="1004277"/>
            <a:chOff x="0" y="2667000"/>
            <a:chExt cx="12192001" cy="1524000"/>
          </a:xfrm>
        </p:grpSpPr>
        <p:pic>
          <p:nvPicPr>
            <p:cNvPr id="14" name="Picture 2" descr="Image result for starry night background"/>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7"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6"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27705636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292" y="-85431"/>
            <a:ext cx="8447086" cy="1155006"/>
          </a:xfrm>
        </p:spPr>
        <p:txBody>
          <a:bodyPr/>
          <a:lstStyle/>
          <a:p>
            <a:r>
              <a:rPr lang="en-US" b="1" cap="none" dirty="0">
                <a:ln w="9525">
                  <a:solidFill>
                    <a:schemeClr val="bg1"/>
                  </a:solidFill>
                  <a:prstDash val="solid"/>
                </a:ln>
                <a:effectLst>
                  <a:outerShdw blurRad="12700" dist="38100" dir="2700000" algn="tl" rotWithShape="0">
                    <a:schemeClr val="bg1">
                      <a:lumMod val="50000"/>
                    </a:schemeClr>
                  </a:outerShdw>
                </a:effectLst>
                <a:latin typeface="+mn-lt"/>
              </a:rPr>
              <a:t>SpaceVision</a:t>
            </a:r>
          </a:p>
        </p:txBody>
      </p:sp>
      <p:sp>
        <p:nvSpPr>
          <p:cNvPr id="3" name="Content Placeholder 2"/>
          <p:cNvSpPr>
            <a:spLocks noGrp="1"/>
          </p:cNvSpPr>
          <p:nvPr>
            <p:ph idx="1"/>
          </p:nvPr>
        </p:nvSpPr>
        <p:spPr>
          <a:xfrm>
            <a:off x="641838" y="998701"/>
            <a:ext cx="10515600" cy="1641965"/>
          </a:xfrm>
        </p:spPr>
        <p:txBody>
          <a:bodyPr>
            <a:normAutofit/>
          </a:bodyPr>
          <a:lstStyle/>
          <a:p>
            <a:pPr>
              <a:buFont typeface="Arial" panose="020B0604020202020204" pitchFamily="34" charset="0"/>
              <a:buChar char="•"/>
            </a:pPr>
            <a:r>
              <a:rPr lang="en-US" b="1" dirty="0">
                <a:ln w="9525">
                  <a:solidFill>
                    <a:schemeClr val="bg1"/>
                  </a:solidFill>
                  <a:prstDash val="solid"/>
                </a:ln>
                <a:effectLst>
                  <a:outerShdw blurRad="12700" dist="38100" dir="2700000" algn="tl" rotWithShape="0">
                    <a:schemeClr val="bg1">
                      <a:lumMod val="50000"/>
                    </a:schemeClr>
                  </a:outerShdw>
                </a:effectLst>
                <a:latin typeface="Average"/>
              </a:rPr>
              <a:t>SEDS USA hosts a national conference every year called ‘SpaceVision’ where many of the various SEDS chapters congregate to network and listen to speakers. This year, it will be on November 2019 in Arizona State University. We brought 16 of our members to take part in the 2018 SpaceVision located in San Diego California.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9327" y="2644857"/>
            <a:ext cx="3582317" cy="268673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838" y="2644857"/>
            <a:ext cx="3582317" cy="2686738"/>
          </a:xfrm>
          <a:prstGeom prst="rect">
            <a:avLst/>
          </a:prstGeom>
        </p:spPr>
      </p:pic>
      <p:pic>
        <p:nvPicPr>
          <p:cNvPr id="1026" name="Picture 2" descr="https://lh4.googleusercontent.com/eS_gc0abKPn9CpGc5QcyqWV-ZPBNbsYkPZUTR9IsIpSTe7AdVZva26pVT91goznIHrc6TQ82uNc8v-oCwYJLgNpEGOPN2duQCvpl3PEljdEOLwfaWdI340FCGN-zh4ieTykXxMUVsd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76816" y="2644857"/>
            <a:ext cx="3585534" cy="268915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1" y="5853722"/>
            <a:ext cx="12192001" cy="1004277"/>
            <a:chOff x="0" y="2667000"/>
            <a:chExt cx="12192001" cy="1524000"/>
          </a:xfrm>
        </p:grpSpPr>
        <p:pic>
          <p:nvPicPr>
            <p:cNvPr id="20" name="Picture 2" descr="Image result for starry night background"/>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7"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22"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22244919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2620</TotalTime>
  <Words>253</Words>
  <Application>Microsoft Office PowerPoint</Application>
  <PresentationFormat>Widescreen</PresentationFormat>
  <Paragraphs>45</Paragraphs>
  <Slides>7</Slides>
  <Notes>1</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Average</vt:lpstr>
      <vt:lpstr>Calibri</vt:lpstr>
      <vt:lpstr>Calisto MT</vt:lpstr>
      <vt:lpstr>Century Gothic</vt:lpstr>
      <vt:lpstr>Wingdings 2</vt:lpstr>
      <vt:lpstr>Slate</vt:lpstr>
      <vt:lpstr>UNH SEDS</vt:lpstr>
      <vt:lpstr>PowerPoint Presentation</vt:lpstr>
      <vt:lpstr>Project Overview </vt:lpstr>
      <vt:lpstr>PowerPoint Presentation</vt:lpstr>
      <vt:lpstr>What is a Hybrid Engine Rocket?</vt:lpstr>
      <vt:lpstr>Gimbal System </vt:lpstr>
      <vt:lpstr>SpaceVision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UNH SEDS</dc:title>
  <dc:creator>Nitschelm, Charlie J</dc:creator>
  <cp:lastModifiedBy>Charlie Nitschelm</cp:lastModifiedBy>
  <cp:revision>38</cp:revision>
  <dcterms:created xsi:type="dcterms:W3CDTF">2019-04-03T21:17:49Z</dcterms:created>
  <dcterms:modified xsi:type="dcterms:W3CDTF">2019-09-11T21:42:45Z</dcterms:modified>
</cp:coreProperties>
</file>